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6"/>
  </p:notesMasterIdLst>
  <p:handoutMasterIdLst>
    <p:handoutMasterId r:id="rId17"/>
  </p:handoutMasterIdLst>
  <p:sldIdLst>
    <p:sldId id="321" r:id="rId5"/>
    <p:sldId id="323" r:id="rId6"/>
    <p:sldId id="322" r:id="rId7"/>
    <p:sldId id="324" r:id="rId8"/>
    <p:sldId id="325" r:id="rId9"/>
    <p:sldId id="326" r:id="rId10"/>
    <p:sldId id="368" r:id="rId11"/>
    <p:sldId id="369" r:id="rId12"/>
    <p:sldId id="370" r:id="rId13"/>
    <p:sldId id="371" r:id="rId14"/>
    <p:sldId id="327" r:id="rId15"/>
  </p:sldIdLst>
  <p:sldSz cx="9144000" cy="5143500" type="screen16x9"/>
  <p:notesSz cx="9926638" cy="6797675"/>
  <p:defaultTextStyle>
    <a:defPPr>
      <a:defRPr lang="pl-PL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24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4452" userDrawn="1">
          <p15:clr>
            <a:srgbClr val="A4A3A4"/>
          </p15:clr>
        </p15:guide>
        <p15:guide id="4" orient="horz" pos="1620">
          <p15:clr>
            <a:srgbClr val="A4A3A4"/>
          </p15:clr>
        </p15:guide>
        <p15:guide id="5" pos="2268">
          <p15:clr>
            <a:srgbClr val="A4A3A4"/>
          </p15:clr>
        </p15:guide>
        <p15:guide id="6" pos="3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635520-DA3C-B0A7-931F-9C6E65A0C398}" name="Łukasz Topolnicki" initials="ŁT" userId="S::lukasz.topolnicki@tgpe.pl::6c10127d-530b-412f-84ca-c7034c2d5c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3192"/>
    <a:srgbClr val="312B93"/>
    <a:srgbClr val="0000FA"/>
    <a:srgbClr val="5D5FAA"/>
    <a:srgbClr val="3E409A"/>
    <a:srgbClr val="6366AE"/>
    <a:srgbClr val="B5B6D8"/>
    <a:srgbClr val="2E2D8B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94249" autoAdjust="0"/>
  </p:normalViewPr>
  <p:slideViewPr>
    <p:cSldViewPr snapToGrid="0">
      <p:cViewPr varScale="1">
        <p:scale>
          <a:sx n="109" d="100"/>
          <a:sy n="109" d="100"/>
        </p:scale>
        <p:origin x="1099" y="82"/>
      </p:cViewPr>
      <p:guideLst>
        <p:guide pos="3024"/>
        <p:guide orient="horz" pos="2160"/>
        <p:guide pos="4452"/>
        <p:guide orient="horz" pos="1620"/>
        <p:guide pos="2268"/>
        <p:guide pos="3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406" y="-10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FD0A7-EE16-4285-A464-A1F39C2EB0E3}" type="datetimeFigureOut">
              <a:rPr lang="pl-PL" smtClean="0"/>
              <a:t>20.06.2024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08FA6-67F3-44CC-A603-A3A6FA59577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8784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35FD6-63E2-4F49-8F8D-89C08F288544}" type="datetimeFigureOut">
              <a:rPr lang="pl-PL" smtClean="0"/>
              <a:t>20.06.2024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dirty="0"/>
              <a:t>0,25 x 20 cm pasek postępu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C08A4-1ED1-4A01-92ED-B942DBD2A5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534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 baseline="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rws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/>
          <p:cNvSpPr>
            <a:spLocks noGrp="1"/>
          </p:cNvSpPr>
          <p:nvPr>
            <p:ph type="title" hasCustomPrompt="1"/>
          </p:nvPr>
        </p:nvSpPr>
        <p:spPr>
          <a:xfrm>
            <a:off x="628650" y="1552502"/>
            <a:ext cx="7886700" cy="1498839"/>
          </a:xfrm>
        </p:spPr>
        <p:txBody>
          <a:bodyPr/>
          <a:lstStyle>
            <a:lvl1pPr algn="ctr">
              <a:defRPr>
                <a:solidFill>
                  <a:srgbClr val="2E2D8B"/>
                </a:solidFill>
                <a:latin typeface="+mn-lt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0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6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  <p:sp>
        <p:nvSpPr>
          <p:cNvPr id="8" name="Prostokąt 7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BAA33AF-4FDE-57BD-5F9F-B78AFDA1D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1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dru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tekst</a:t>
            </a:r>
          </a:p>
        </p:txBody>
      </p:sp>
      <p:sp>
        <p:nvSpPr>
          <p:cNvPr id="18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592" y="4646240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F93C858-AA58-FB2E-DB49-4A359DF83A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0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gól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592" y="4646240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tekst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A1D66D4B-7555-5FB1-31D8-F8C0A7B7F0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gólny bez zmiany tytuł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684000" y="187200"/>
            <a:ext cx="5220000" cy="46800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592" y="4646240"/>
            <a:ext cx="332815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793376" y="889986"/>
            <a:ext cx="8100000" cy="4058532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tekst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FAD1BEC-FA15-12A5-7EBD-55B95656A9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6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w środ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Tytuł 6"/>
          <p:cNvSpPr>
            <a:spLocks noGrp="1"/>
          </p:cNvSpPr>
          <p:nvPr>
            <p:ph type="title" hasCustomPrompt="1"/>
          </p:nvPr>
        </p:nvSpPr>
        <p:spPr>
          <a:xfrm>
            <a:off x="628650" y="1552502"/>
            <a:ext cx="7886700" cy="1498839"/>
          </a:xfrm>
        </p:spPr>
        <p:txBody>
          <a:bodyPr/>
          <a:lstStyle>
            <a:lvl1pPr algn="ctr">
              <a:defRPr>
                <a:solidFill>
                  <a:srgbClr val="2E2D8B"/>
                </a:solidFill>
                <a:latin typeface="+mn-lt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0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6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24AD02FA-FCE4-916C-4A00-5D7A1AA3AA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1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ostat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1332000" y="2060100"/>
            <a:ext cx="6480000" cy="135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54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Wpisz: Dziękuję za uwagę!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00" y="1011600"/>
            <a:ext cx="4790093" cy="1080000"/>
          </a:xfrm>
          <a:prstGeom prst="rect">
            <a:avLst/>
          </a:prstGeom>
        </p:spPr>
      </p:pic>
      <p:sp>
        <p:nvSpPr>
          <p:cNvPr id="9" name="Prostokąt 8"/>
          <p:cNvSpPr/>
          <p:nvPr userDrawn="1"/>
        </p:nvSpPr>
        <p:spPr>
          <a:xfrm>
            <a:off x="0" y="0"/>
            <a:ext cx="540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/>
          <p:cNvSpPr/>
          <p:nvPr userDrawn="1"/>
        </p:nvSpPr>
        <p:spPr>
          <a:xfrm>
            <a:off x="504000" y="655200"/>
            <a:ext cx="5400000" cy="3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6355350" y="4604588"/>
            <a:ext cx="2160000" cy="270000"/>
          </a:xfrm>
        </p:spPr>
        <p:txBody>
          <a:bodyPr>
            <a:normAutofit/>
          </a:bodyPr>
          <a:lstStyle>
            <a:lvl1pPr marL="0" indent="0" algn="r">
              <a:buNone/>
              <a:defRPr sz="18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924486" y="4590000"/>
            <a:ext cx="1890000" cy="270000"/>
          </a:xfrm>
        </p:spPr>
        <p:txBody>
          <a:bodyPr/>
          <a:lstStyle>
            <a:lvl1pPr>
              <a:defRPr sz="12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pl-PL" dirty="0"/>
              <a:t>Warszawa, 13 marca 2019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9606953-C070-B4B3-D659-615E882B65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29" y="202202"/>
            <a:ext cx="2231799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  <p:hf sldNum="0" hdr="0" ft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/>
              <a:t>Warszawa, 26.07.2017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28919-26D8-49F9-BED6-290AEDFCD9C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079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92" r:id="rId3"/>
    <p:sldLayoutId id="2147483693" r:id="rId4"/>
    <p:sldLayoutId id="2147483694" r:id="rId5"/>
    <p:sldLayoutId id="2147483691" r:id="rId6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4497" y="1694820"/>
            <a:ext cx="8054039" cy="2017024"/>
          </a:xfrm>
        </p:spPr>
        <p:txBody>
          <a:bodyPr>
            <a:normAutofit/>
          </a:bodyPr>
          <a:lstStyle/>
          <a:p>
            <a:r>
              <a:rPr lang="pl-PL" sz="4000" dirty="0"/>
              <a:t>Zespół TGPE ds. oceny majątku wytwórczego</a:t>
            </a:r>
            <a:endParaRPr lang="pl-PL" sz="11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4F6256D-420C-A9E5-0FB4-251D7A44CA65}"/>
              </a:ext>
            </a:extLst>
          </p:cNvPr>
          <p:cNvSpPr txBox="1"/>
          <p:nvPr/>
        </p:nvSpPr>
        <p:spPr>
          <a:xfrm>
            <a:off x="3819297" y="4587498"/>
            <a:ext cx="1860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dirty="0">
                <a:solidFill>
                  <a:srgbClr val="2E3192"/>
                </a:solidFill>
              </a:rPr>
              <a:t>20.06.2024 Warszawa  </a:t>
            </a:r>
            <a:endParaRPr lang="en-GB" sz="1400" dirty="0">
              <a:solidFill>
                <a:srgbClr val="2E3192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E7E9326-3AF3-CFCB-4EEC-FF6258AB53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55350" y="4604588"/>
            <a:ext cx="2160000" cy="270000"/>
          </a:xfrm>
        </p:spPr>
        <p:txBody>
          <a:bodyPr>
            <a:normAutofit fontScale="92500" lnSpcReduction="20000"/>
          </a:bodyPr>
          <a:lstStyle/>
          <a:p>
            <a:r>
              <a:rPr lang="pl-PL" dirty="0"/>
              <a:t>Paweł Woszczyk</a:t>
            </a:r>
          </a:p>
        </p:txBody>
      </p:sp>
    </p:spTree>
    <p:extLst>
      <p:ext uri="{BB962C8B-B14F-4D97-AF65-F5344CB8AC3E}">
        <p14:creationId xmlns:p14="http://schemas.microsoft.com/office/powerpoint/2010/main" val="26846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5F21FD60-2F62-CCF2-8167-7DD3A43FCA9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Zespoły  TGPE 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0CE2E119-6340-D5C8-052F-5EBEF2C02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52917E0-8E7F-9096-E869-1D5D063438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sz="1600" b="1" dirty="0"/>
              <a:t>Przygotowanie Programu dla utrzymania sterowalnych jednostek wytwórczych dla zbilansowania KSE w okresie transformacji krajowej energetyki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Na podstawie analizy (</a:t>
            </a:r>
            <a:r>
              <a:rPr lang="pl-PL" dirty="0" err="1">
                <a:solidFill>
                  <a:srgbClr val="2E3192"/>
                </a:solidFill>
              </a:rPr>
              <a:t>MKiŚ</a:t>
            </a:r>
            <a:r>
              <a:rPr lang="pl-PL" dirty="0">
                <a:solidFill>
                  <a:srgbClr val="2E3192"/>
                </a:solidFill>
              </a:rPr>
              <a:t>, URE, PSE) wystarczalności mocy sterowalnych ( i </a:t>
            </a:r>
            <a:r>
              <a:rPr lang="pl-PL" dirty="0" err="1">
                <a:solidFill>
                  <a:srgbClr val="2E3192"/>
                </a:solidFill>
              </a:rPr>
              <a:t>LoLE</a:t>
            </a:r>
            <a:r>
              <a:rPr lang="pl-PL" dirty="0">
                <a:solidFill>
                  <a:srgbClr val="2E3192"/>
                </a:solidFill>
              </a:rPr>
              <a:t>) w KSE w okresie transformacji technologicznej pozwolą na przygotowanie </a:t>
            </a:r>
            <a:r>
              <a:rPr lang="pl-PL" b="1" dirty="0">
                <a:solidFill>
                  <a:srgbClr val="2E3192"/>
                </a:solidFill>
              </a:rPr>
              <a:t>kompleksowego planu wyłączania bloków węglowych z zachowaniem bezpieczeństwa KSE </a:t>
            </a:r>
            <a:r>
              <a:rPr lang="pl-PL" dirty="0">
                <a:solidFill>
                  <a:srgbClr val="2E3192"/>
                </a:solidFill>
              </a:rPr>
              <a:t>po jak najniższych kosztach jako alternatywy do konieczności wybudowania dodatkowych nowych źródeł gazowych. Pozwoli to na zaplanowanie wielkości zapotrzebowania na węgiel 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Rozwój Programów Strategii Wodorowej i możliwości wykorzystania technologii SMR w lokalizacjach wyłączanych elektrowni węglowych.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2E3192"/>
              </a:solidFill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1400" dirty="0">
                <a:solidFill>
                  <a:srgbClr val="2E3192"/>
                </a:solidFill>
              </a:rPr>
              <a:t>Program „zazieleniania” bloków węglowych w ramach Zespołu </a:t>
            </a:r>
            <a:r>
              <a:rPr lang="pl-PL" sz="1400" dirty="0" err="1">
                <a:solidFill>
                  <a:srgbClr val="2E3192"/>
                </a:solidFill>
              </a:rPr>
              <a:t>MKiŚ</a:t>
            </a:r>
            <a:r>
              <a:rPr lang="pl-PL" sz="1400" dirty="0">
                <a:solidFill>
                  <a:srgbClr val="2E3192"/>
                </a:solidFill>
              </a:rPr>
              <a:t> powołanego z inicjatywy TGPE, poprzez zwiększenie współspalania biomasy lub przebudowy instalacji kotłowych na biomasę. 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2E3192"/>
              </a:solidFill>
            </a:endParaRP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2E3192"/>
              </a:solidFill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2E319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24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2E51D5-909F-3D1D-6662-28E4A62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 za uwagę i zapraszam do dyskusji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621442-B5C2-6B16-D1AE-638146C2C8F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Paweł Woszczyk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D153102-45DA-567C-AEB6-AF9A220C4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0"/>
              <a:t>Warszawa, 20 czerwca 2024</a:t>
            </a:r>
          </a:p>
        </p:txBody>
      </p:sp>
    </p:spTree>
    <p:extLst>
      <p:ext uri="{BB962C8B-B14F-4D97-AF65-F5344CB8AC3E}">
        <p14:creationId xmlns:p14="http://schemas.microsoft.com/office/powerpoint/2010/main" val="154646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F7F1247D-D467-DC4A-9C46-2AFD3DD99C1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Projekt działań	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1C8122B-8960-1212-6604-299B36481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2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2F32380-2881-C2D4-CD81-1BFDB584022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D498A25F-6185-C466-0CED-C866659E8996}"/>
              </a:ext>
            </a:extLst>
          </p:cNvPr>
          <p:cNvSpPr/>
          <p:nvPr/>
        </p:nvSpPr>
        <p:spPr>
          <a:xfrm>
            <a:off x="793376" y="889986"/>
            <a:ext cx="1799601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Etap I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1C1AEB6A-D5A4-6B7F-60BB-C73634613E3E}"/>
              </a:ext>
            </a:extLst>
          </p:cNvPr>
          <p:cNvSpPr/>
          <p:nvPr/>
        </p:nvSpPr>
        <p:spPr>
          <a:xfrm>
            <a:off x="793375" y="1796586"/>
            <a:ext cx="1799601" cy="29865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2E3192"/>
                </a:solidFill>
              </a:rPr>
              <a:t>Przygotowanie przekrojowej, kompleksowej analizy stanu węglowego majątku wytwórczego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691493E3-8D60-75DE-EBD2-7ED099633517}"/>
              </a:ext>
            </a:extLst>
          </p:cNvPr>
          <p:cNvSpPr/>
          <p:nvPr/>
        </p:nvSpPr>
        <p:spPr>
          <a:xfrm>
            <a:off x="2884842" y="889985"/>
            <a:ext cx="1799601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Etap II</a:t>
            </a:r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2A822192-032C-1C32-2C58-FE73134D9C38}"/>
              </a:ext>
            </a:extLst>
          </p:cNvPr>
          <p:cNvSpPr/>
          <p:nvPr/>
        </p:nvSpPr>
        <p:spPr>
          <a:xfrm>
            <a:off x="7093775" y="889985"/>
            <a:ext cx="1799601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Etap IV</a:t>
            </a:r>
          </a:p>
        </p:txBody>
      </p:sp>
      <p:sp>
        <p:nvSpPr>
          <p:cNvPr id="20" name="Prostokąt: zaokrąglone rogi 19">
            <a:extLst>
              <a:ext uri="{FF2B5EF4-FFF2-40B4-BE49-F238E27FC236}">
                <a16:creationId xmlns:a16="http://schemas.microsoft.com/office/drawing/2014/main" id="{41D84EBC-CED7-D231-C9C4-217BA5D09DF9}"/>
              </a:ext>
            </a:extLst>
          </p:cNvPr>
          <p:cNvSpPr/>
          <p:nvPr/>
        </p:nvSpPr>
        <p:spPr>
          <a:xfrm>
            <a:off x="5004199" y="889984"/>
            <a:ext cx="1799601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Etap III</a:t>
            </a:r>
          </a:p>
        </p:txBody>
      </p:sp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2E954B00-CA49-5518-003F-B5C5E791A39A}"/>
              </a:ext>
            </a:extLst>
          </p:cNvPr>
          <p:cNvSpPr/>
          <p:nvPr/>
        </p:nvSpPr>
        <p:spPr>
          <a:xfrm>
            <a:off x="2884842" y="1817099"/>
            <a:ext cx="1799601" cy="29865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2E3192"/>
                </a:solidFill>
              </a:rPr>
              <a:t>Analiza zapotrzebowania PSE na moc i energię z węglowych JW poddanych analizie</a:t>
            </a:r>
          </a:p>
        </p:txBody>
      </p:sp>
      <p:sp>
        <p:nvSpPr>
          <p:cNvPr id="24" name="Prostokąt: zaokrąglone rogi 23">
            <a:extLst>
              <a:ext uri="{FF2B5EF4-FFF2-40B4-BE49-F238E27FC236}">
                <a16:creationId xmlns:a16="http://schemas.microsoft.com/office/drawing/2014/main" id="{3C64458C-C320-E815-F2B0-734D7269A616}"/>
              </a:ext>
            </a:extLst>
          </p:cNvPr>
          <p:cNvSpPr/>
          <p:nvPr/>
        </p:nvSpPr>
        <p:spPr>
          <a:xfrm>
            <a:off x="5004199" y="1796586"/>
            <a:ext cx="1799601" cy="29865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2E3192"/>
                </a:solidFill>
              </a:rPr>
              <a:t>Analiza kosztów niezbędnych na utrzymanie majątku</a:t>
            </a:r>
          </a:p>
        </p:txBody>
      </p:sp>
      <p:sp>
        <p:nvSpPr>
          <p:cNvPr id="25" name="Prostokąt: zaokrąglone rogi 24">
            <a:extLst>
              <a:ext uri="{FF2B5EF4-FFF2-40B4-BE49-F238E27FC236}">
                <a16:creationId xmlns:a16="http://schemas.microsoft.com/office/drawing/2014/main" id="{971CF082-B7C6-184B-7FF0-4C65DC2AD183}"/>
              </a:ext>
            </a:extLst>
          </p:cNvPr>
          <p:cNvSpPr/>
          <p:nvPr/>
        </p:nvSpPr>
        <p:spPr>
          <a:xfrm>
            <a:off x="7093774" y="1817099"/>
            <a:ext cx="1799601" cy="29865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2E3192"/>
                </a:solidFill>
              </a:rPr>
              <a:t>Analiza sumarycznych kosztów stałych</a:t>
            </a:r>
          </a:p>
        </p:txBody>
      </p:sp>
    </p:spTree>
    <p:extLst>
      <p:ext uri="{BB962C8B-B14F-4D97-AF65-F5344CB8AC3E}">
        <p14:creationId xmlns:p14="http://schemas.microsoft.com/office/powerpoint/2010/main" val="31002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50DE8A26-596C-99AE-B886-EEFA510C5AA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Etap I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6A350809-070E-A587-8241-A5D66A8685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8D68CC3-03CD-9E5C-C73D-8FCDABF6E24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pl-PL" sz="1800" dirty="0"/>
              <a:t>Przygotowanie przekrojowej, kompleksowej i obiektywnej analizy stanu majątku wytwórczego (bloków węglowych) z perspektywy ich technicznej zdolności do dalszego funkcjonowania w KSE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Analiza stanu majątku pod kątem oceny:</a:t>
            </a:r>
          </a:p>
          <a:p>
            <a:pPr marL="800100" lvl="1" indent="-28575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Aktualnego stanu technicznego bloków i układów wspólnych elektrowni</a:t>
            </a:r>
          </a:p>
          <a:p>
            <a:pPr marL="800100" lvl="1" indent="-28575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Spełnienia aktualnych oraz gotowości do spełnienia przyszłych wymogów środowiskowych przez poszczególne JW</a:t>
            </a:r>
          </a:p>
          <a:p>
            <a:pPr marL="800100" lvl="1" indent="-28575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Oceny mocnych i słabych punktów JW z perspektywy funkcjonalności w różnych reżimach przyszłej pracy</a:t>
            </a:r>
          </a:p>
          <a:p>
            <a:pPr marL="800100" lvl="1" indent="-285750">
              <a:buFont typeface="Wingdings" panose="05000000000000000000" pitchFamily="2" charset="2"/>
              <a:buChar char="§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7395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D8314E76-33F3-1CD7-955F-F9E394857F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Etap II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687045EE-2F44-62FC-86C1-2DC87957C9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4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151A43E-5BCE-D7D4-BE17-164BEDB7D2F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800" dirty="0"/>
              <a:t>Analiza zapotrzebowania PSE na moc i energię z analizowanych węglowych JW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Niezależnie od przeprowadzonej w Etapie I analizy technicznej, konsultacje z PSE w celu określenia potrzeb Operatora na moc w dyspozycji PSE na najbliższe lata wg. najbardziej prawdopodobnych wariantów rozwoju KSE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Wstępna rekomendacja bloków koniecznych do przedłużonej eksploatacji oraz określenie funkcji/reżimu pracy na najbliższe lata (rezerwa operacyjna gorąca/zimna…)</a:t>
            </a:r>
          </a:p>
        </p:txBody>
      </p:sp>
    </p:spTree>
    <p:extLst>
      <p:ext uri="{BB962C8B-B14F-4D97-AF65-F5344CB8AC3E}">
        <p14:creationId xmlns:p14="http://schemas.microsoft.com/office/powerpoint/2010/main" val="273070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DD3B850A-BC2E-C06A-91BC-3CEFA3FE03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Etap III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B6B5E3FB-906A-9F31-4509-967CB0834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DFC19D5-5851-F616-29D5-048F17DD63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93376" y="889986"/>
            <a:ext cx="8100000" cy="212750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800" dirty="0"/>
              <a:t>Analiza kosztów niezbędnych na utrzymanie majątku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Analiza przeprowadzana dla wstępnie wybranych w Etapie II JW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Analiza dla kilku wariantów funkcjonowania</a:t>
            </a:r>
          </a:p>
          <a:p>
            <a:pPr marL="857250" lvl="1" indent="-34290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Funkcjonowanie do 2030</a:t>
            </a:r>
          </a:p>
          <a:p>
            <a:pPr marL="857250" lvl="1" indent="-34290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Funkcjonowanie do 2035</a:t>
            </a:r>
          </a:p>
          <a:p>
            <a:pPr marL="857250" lvl="1" indent="-342900"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2E3192"/>
                </a:solidFill>
              </a:rPr>
              <a:t>Funkcjonowanie do 2040</a:t>
            </a:r>
          </a:p>
        </p:txBody>
      </p:sp>
      <p:sp>
        <p:nvSpPr>
          <p:cNvPr id="5" name="Symbol zastępczy zawartości 1">
            <a:extLst>
              <a:ext uri="{FF2B5EF4-FFF2-40B4-BE49-F238E27FC236}">
                <a16:creationId xmlns:a16="http://schemas.microsoft.com/office/drawing/2014/main" id="{944F08FA-AF58-DA91-603C-DC7953D21CDA}"/>
              </a:ext>
            </a:extLst>
          </p:cNvPr>
          <p:cNvSpPr txBox="1">
            <a:spLocks/>
          </p:cNvSpPr>
          <p:nvPr/>
        </p:nvSpPr>
        <p:spPr>
          <a:xfrm>
            <a:off x="684000" y="3017486"/>
            <a:ext cx="5220000" cy="4680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1" kern="1200">
                <a:solidFill>
                  <a:srgbClr val="2E319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Etap IV</a:t>
            </a:r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6EC96E2E-D36A-5876-6C16-705F858E2660}"/>
              </a:ext>
            </a:extLst>
          </p:cNvPr>
          <p:cNvSpPr txBox="1">
            <a:spLocks/>
          </p:cNvSpPr>
          <p:nvPr/>
        </p:nvSpPr>
        <p:spPr>
          <a:xfrm>
            <a:off x="793376" y="3523288"/>
            <a:ext cx="8100000" cy="1433012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kern="1200">
                <a:solidFill>
                  <a:srgbClr val="2E319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Analiza sumarycznych kosztów stałych funkcjonowania danej JW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800" dirty="0"/>
              <a:t>Określenie poziomu wymaganego wsparcia</a:t>
            </a:r>
            <a:endParaRPr lang="pl-PL" sz="1800" dirty="0">
              <a:solidFill>
                <a:srgbClr val="2E31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9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97787709-0EAF-5B23-6531-A9B489E5C57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Zespół i obszary prac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13448652-9903-176C-B683-1997E3B42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6</a:t>
            </a:fld>
            <a:endParaRPr lang="pl-PL" dirty="0"/>
          </a:p>
        </p:txBody>
      </p:sp>
      <p:pic>
        <p:nvPicPr>
          <p:cNvPr id="14" name="Symbol zastępczy zawartości 13">
            <a:extLst>
              <a:ext uri="{FF2B5EF4-FFF2-40B4-BE49-F238E27FC236}">
                <a16:creationId xmlns:a16="http://schemas.microsoft.com/office/drawing/2014/main" id="{3CBC5B7A-DDC9-4A45-5CDF-BAF34320541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93750" y="991595"/>
            <a:ext cx="8099425" cy="385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9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4251CCB6-6EF3-9B0A-CD9F-5712519D0EA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/>
              <a:t>ZESPÓŁ TGPE DS. TECHNOLOGII WODOROWYCH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4BBAC44C-2FDC-F5F6-1F01-70AC178BB5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D8E2FC2-B9DC-F2F3-0698-F19EE5D262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sz="1800" b="1" dirty="0"/>
              <a:t>Polskie partnerstwo wodorowe - posiedzenie interesariuszy 25 listopada 2020</a:t>
            </a:r>
          </a:p>
          <a:p>
            <a:pPr marL="285750" indent="-28575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2E3192"/>
                </a:solidFill>
              </a:rPr>
              <a:t>Polskie partnerstwo wodorowe – podział na grupy robocze</a:t>
            </a: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endParaRPr lang="pl-PL" sz="1800" dirty="0">
              <a:solidFill>
                <a:srgbClr val="2E3192"/>
              </a:solidFill>
            </a:endParaRP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KOMIETET STERUJĄCY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WDROŻENIE TECHNOLOGII WODOROWYCH W  ENERGETYCE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WYKORZYSTANIE WODORU JAKO PALIWA  ALTERNATYWNEGO W TRANSPORCIE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WSPARCIE DEKARBONIZACJI PRZEMYSŁU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PRODUKCJA WODORU W NOWYCH  INSTALACJACH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SPRAWNY I BEZPIECZNY PRZESYŁ, DYSTRYBUCJA  I MAGAZYNOWANIE WODORU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8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800" dirty="0">
                <a:solidFill>
                  <a:srgbClr val="2E3192"/>
                </a:solidFill>
              </a:rPr>
              <a:t> ROZWÓJ KRAJOWEGO ŁAŃCUCHA WARTOŚCI  GOSPODARKI WODOROWEJ</a:t>
            </a:r>
          </a:p>
          <a:p>
            <a:endParaRPr lang="pl-PL" b="1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055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E4970D4C-8CE5-D3DD-A46D-7FA18A3024D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/>
              <a:t>ZESPÓŁ TGPE DS. TECHNOLOGII WODOROWYCH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875C3154-50BD-B576-5E30-559E622507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578B94-004B-DC73-7D23-D8654EEC838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EC84823B-B50A-E1CF-3780-900C23AA5CCB}"/>
              </a:ext>
            </a:extLst>
          </p:cNvPr>
          <p:cNvSpPr/>
          <p:nvPr/>
        </p:nvSpPr>
        <p:spPr>
          <a:xfrm>
            <a:off x="897879" y="889986"/>
            <a:ext cx="3569618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Cele zespołu TGPE ds. Technologii Wodorowych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14AE98FD-D90B-5BEA-21D1-B7E7528873C0}"/>
              </a:ext>
            </a:extLst>
          </p:cNvPr>
          <p:cNvSpPr/>
          <p:nvPr/>
        </p:nvSpPr>
        <p:spPr>
          <a:xfrm>
            <a:off x="897879" y="1582317"/>
            <a:ext cx="3569618" cy="337398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endParaRPr lang="pl-PL" sz="1200" dirty="0">
              <a:solidFill>
                <a:srgbClr val="2E3192"/>
              </a:solidFill>
            </a:endParaRP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Zbieranie aktualnej wiedzy o dostępnych technologiach wodorowych.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Inicjowanie i wspieranie działań mających na celu popularyzację wykorzystania technologii wodorowych.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Analizę istniejących barier ograniczających rozwój technologii wodorowych i przedstawienie propozycji ich zniesienia.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Opiniowanie projektów dokumentów rządowych w tym projektów aktów prawnych, kształtujących politykę państwa w zakresie technologii wodorowych przygotowywanych przez organy administracji rządowej.</a:t>
            </a:r>
          </a:p>
          <a:p>
            <a:pPr marL="228600" indent="-2286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Prace nad technologiami wodorowymi w Tauron Polska Energia S.A. czy Zespół Elektrowni Pątnów-Adamów-Konin.</a:t>
            </a:r>
          </a:p>
          <a:p>
            <a:pPr algn="ctr"/>
            <a:endParaRPr lang="pl-PL" sz="1100" dirty="0">
              <a:solidFill>
                <a:srgbClr val="2E3192"/>
              </a:solidFill>
            </a:endParaRP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6CAD995B-A532-9E77-3583-DE34E15F6DE4}"/>
              </a:ext>
            </a:extLst>
          </p:cNvPr>
          <p:cNvSpPr/>
          <p:nvPr/>
        </p:nvSpPr>
        <p:spPr>
          <a:xfrm>
            <a:off x="4892682" y="889986"/>
            <a:ext cx="3728802" cy="69233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Obszary pracy Zespołu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C002EC8B-F747-755B-3AC2-4911EAED77F6}"/>
              </a:ext>
            </a:extLst>
          </p:cNvPr>
          <p:cNvSpPr/>
          <p:nvPr/>
        </p:nvSpPr>
        <p:spPr>
          <a:xfrm>
            <a:off x="4892682" y="1584028"/>
            <a:ext cx="3728803" cy="337398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Możliwości związane z modernizacją istniejących jednostek w celu wykorzystania w nich wodoru jako paliwa,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Bariery regulacyjne związane z wykorzystaniem wodoru,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Możliwości wsparcia związane z budową instalacji wodorowych lub modernizacji istniejących bloków energetycznych w celu wykorzystania w nich wodoru jako paliwa,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Współpraca z innymi stowarzyszeniami oraz jednostkami naukowymi,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solidFill>
                  <a:srgbClr val="2E3192"/>
                </a:solidFill>
              </a:rPr>
              <a:t>Rekrutacja osób do Zespołu ze środowiska naukowego,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200" dirty="0">
              <a:solidFill>
                <a:srgbClr val="2E3192"/>
              </a:solidFill>
            </a:endParaRPr>
          </a:p>
          <a:p>
            <a:pPr algn="ctr"/>
            <a:endParaRPr lang="pl-PL" sz="1200" dirty="0">
              <a:solidFill>
                <a:srgbClr val="2E31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7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0AC09BB1-9D79-33D5-6414-48C66E876D4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/>
              <a:t>ZESPÓŁ TGPE DS. TECHNOLOGII WODOROWYCH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E1AA74EC-7D73-2AB0-4548-6947BA6D9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1465997-7EC3-4A4E-5748-AC353B72A94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pl-PL" sz="1800" b="1" dirty="0"/>
              <a:t>Polska strategia wodorowa</a:t>
            </a:r>
          </a:p>
          <a:p>
            <a:pPr algn="just"/>
            <a:r>
              <a:rPr lang="pl-PL" sz="1600" dirty="0"/>
              <a:t>Warszawa, dnia 7 grudnia 2021 r. Poz. 1138 UCHWAŁA NR 149 RADY MINISTRÓW z dnia 2 listopada 2021 r. w sprawie przyjęcia „Polskiej strategii wodorowej do roku 2030 z perspektywą do 2040 r.” Na podstawie art. 21f ust. 4 ustawy z dnia 6 grudnia 2006 r. o zasadach prowadzenia polityki rozwoju (Dz. U. z 2021 r. poz. 1057) uchwala się, co następuje: § 1. Przyjmuje się „Polską strategię wodorową do roku 2030 z perspektywą do 2040 r.” stanowiącą załącznik do uchwały. § 2. Uchwała wchodzi w życie z dniem następującym po dniu ogłoszenia. </a:t>
            </a:r>
          </a:p>
          <a:p>
            <a:pPr algn="just"/>
            <a:endParaRPr lang="pl-PL" sz="1600" dirty="0"/>
          </a:p>
          <a:p>
            <a:pPr algn="just"/>
            <a:r>
              <a:rPr lang="pl-PL" sz="1600" dirty="0">
                <a:solidFill>
                  <a:srgbClr val="2E3192"/>
                </a:solidFill>
              </a:rPr>
              <a:t>Polska strategia wodorowa do roku 2030 z perspektywą do 2040 r. (PSW) jest dokumentem strategicznym, który określa główne cele rozwoju gospodarki wodorowej w Polsce. Wpisuje się ona w globalne, europejskie i krajowe działania mające na celu osiągnięcie gospodarki niskoemisyjnej.</a:t>
            </a:r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1402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9A9B940682C254CAA07E7D233AE3F72" ma:contentTypeVersion="15" ma:contentTypeDescription="Utwórz nowy dokument." ma:contentTypeScope="" ma:versionID="4ec84ee8a2ff3f430b4e5f3c9e8fb3a2">
  <xsd:schema xmlns:xsd="http://www.w3.org/2001/XMLSchema" xmlns:xs="http://www.w3.org/2001/XMLSchema" xmlns:p="http://schemas.microsoft.com/office/2006/metadata/properties" xmlns:ns3="8c295fe9-f6a0-46e5-9c7d-e780c36ded13" xmlns:ns4="3ec58ca4-ff93-46f4-8bb3-52590d7f39b9" targetNamespace="http://schemas.microsoft.com/office/2006/metadata/properties" ma:root="true" ma:fieldsID="547c7f360278031cfe401238b8080501" ns3:_="" ns4:_="">
    <xsd:import namespace="8c295fe9-f6a0-46e5-9c7d-e780c36ded13"/>
    <xsd:import namespace="3ec58ca4-ff93-46f4-8bb3-52590d7f39b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295fe9-f6a0-46e5-9c7d-e780c36ded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ystemTags" ma:index="1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c58ca4-ff93-46f4-8bb3-52590d7f39b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c295fe9-f6a0-46e5-9c7d-e780c36ded13" xsi:nil="true"/>
  </documentManagement>
</p:properties>
</file>

<file path=customXml/itemProps1.xml><?xml version="1.0" encoding="utf-8"?>
<ds:datastoreItem xmlns:ds="http://schemas.openxmlformats.org/officeDocument/2006/customXml" ds:itemID="{8C2AF3D6-DBA0-4BAA-A24F-66DEB4FE56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295fe9-f6a0-46e5-9c7d-e780c36ded13"/>
    <ds:schemaRef ds:uri="3ec58ca4-ff93-46f4-8bb3-52590d7f39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14CD2AC-68FE-4F36-9FF4-10DE55555E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BB3041-5DF6-46F0-8E71-A507199A68D8}">
  <ds:schemaRefs>
    <ds:schemaRef ds:uri="http://schemas.microsoft.com/office/2006/documentManagement/types"/>
    <ds:schemaRef ds:uri="3ec58ca4-ff93-46f4-8bb3-52590d7f39b9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http://purl.org/dc/terms/"/>
    <ds:schemaRef ds:uri="8c295fe9-f6a0-46e5-9c7d-e780c36ded1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11089</TotalTime>
  <Words>754</Words>
  <Application>Microsoft Office PowerPoint</Application>
  <PresentationFormat>Pokaz na ekranie (16:9)</PresentationFormat>
  <Paragraphs>90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Motyw pakietu Office</vt:lpstr>
      <vt:lpstr>Zespół TGPE ds. oceny majątku wytwórczego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 i zapraszam do dyskusji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Halina</dc:creator>
  <cp:lastModifiedBy>Łukasz Topolnicki</cp:lastModifiedBy>
  <cp:revision>706</cp:revision>
  <cp:lastPrinted>2022-07-25T11:21:56Z</cp:lastPrinted>
  <dcterms:created xsi:type="dcterms:W3CDTF">2017-07-26T11:04:21Z</dcterms:created>
  <dcterms:modified xsi:type="dcterms:W3CDTF">2024-06-20T08:05:15Z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0x01010079A9B940682C254CAA07E7D233AE3F72</vt:lpwstr>
  </property>
</Properties>
</file>